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3" r:id="rId16"/>
    <p:sldId id="269" r:id="rId17"/>
    <p:sldId id="296" r:id="rId18"/>
    <p:sldId id="295" r:id="rId19"/>
    <p:sldId id="270" r:id="rId20"/>
    <p:sldId id="29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chemeClr val="bg1"/>
        </a:solidFill>
        <a:latin typeface="Arial Narrow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6200" y="769938"/>
            <a:ext cx="4157663" cy="2936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52463" y="4002088"/>
            <a:ext cx="5545137" cy="4303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8625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68625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ECE5AD8-960F-40DF-9DDA-A9C707E149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9E9181-12E0-4323-BCC0-61E0E44809FC}" type="slidenum">
              <a:rPr lang="ru-RU"/>
              <a:pPr/>
              <a:t>1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0">
                <a:solidFill>
                  <a:srgbClr val="000000"/>
                </a:solidFill>
                <a:latin typeface="Arial" charset="0"/>
              </a:rPr>
              <a:t>В этом модуле мы  рассмотрим 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86535-90DA-40FC-BE63-D8201C5E5704}" type="slidenum">
              <a:rPr lang="ru-RU"/>
              <a:pPr/>
              <a:t>10</a:t>
            </a:fld>
            <a:endParaRPr 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A5AB0A-9EDD-4748-ADE0-F8D76178817F}" type="slidenum">
              <a:rPr lang="ru-RU"/>
              <a:pPr/>
              <a:t>11</a:t>
            </a:fld>
            <a:endParaRPr 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6A80F-8D23-47C0-8BF8-824F46392BF2}" type="slidenum">
              <a:rPr lang="ru-RU"/>
              <a:pPr/>
              <a:t>12</a:t>
            </a:fld>
            <a:endParaRPr 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B52D66-EF01-4B6B-80FF-BF017533A769}" type="slidenum">
              <a:rPr lang="ru-RU"/>
              <a:pPr/>
              <a:t>13</a:t>
            </a:fld>
            <a:endParaRPr lang="ru-R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8BAE01-6827-4285-B452-D3EED88464FD}" type="slidenum">
              <a:rPr lang="ru-RU"/>
              <a:pPr/>
              <a:t>14</a:t>
            </a:fld>
            <a:endParaRPr 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B14BFC-37CF-463C-A2FA-96D5E81A56EB}" type="slidenum">
              <a:rPr lang="ru-RU"/>
              <a:pPr/>
              <a:t>15</a:t>
            </a:fld>
            <a:endParaRPr 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9353FA-0CE5-46D6-A70B-C86431D30B45}" type="slidenum">
              <a:rPr lang="ru-RU"/>
              <a:pPr/>
              <a:t>16</a:t>
            </a:fld>
            <a:endParaRPr 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9353FA-0CE5-46D6-A70B-C86431D30B45}" type="slidenum">
              <a:rPr lang="ru-RU"/>
              <a:pPr/>
              <a:t>17</a:t>
            </a:fld>
            <a:endParaRPr 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9353FA-0CE5-46D6-A70B-C86431D30B45}" type="slidenum">
              <a:rPr lang="ru-RU"/>
              <a:pPr/>
              <a:t>18</a:t>
            </a:fld>
            <a:endParaRPr 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8D3F4F-6906-454B-9ED6-4ACAD26C1BBF}" type="slidenum">
              <a:rPr lang="ru-RU"/>
              <a:pPr/>
              <a:t>19</a:t>
            </a:fld>
            <a:endParaRPr lang="ru-R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2B32A5-5283-4213-834D-132B3AADABF9}" type="slidenum">
              <a:rPr lang="ru-RU"/>
              <a:pPr/>
              <a:t>2</a:t>
            </a:fld>
            <a:endParaRPr 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4CCFBB-8730-4025-A65B-DD0E01B65B90}" type="slidenum">
              <a:rPr lang="ru-RU"/>
              <a:pPr/>
              <a:t>20</a:t>
            </a:fld>
            <a:endParaRPr 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F878B7-F157-4071-976B-D88365E6C828}" type="slidenum">
              <a:rPr lang="ru-RU"/>
              <a:pPr/>
              <a:t>21</a:t>
            </a:fld>
            <a:endParaRPr 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95A778-77BC-4FDD-9BE2-61BDA04DE5B6}" type="slidenum">
              <a:rPr lang="ru-RU"/>
              <a:pPr/>
              <a:t>22</a:t>
            </a:fld>
            <a:endParaRPr 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7563A4-2EC8-45BF-8E13-4F468D8BD15E}" type="slidenum">
              <a:rPr lang="ru-RU"/>
              <a:pPr/>
              <a:t>23</a:t>
            </a:fld>
            <a:endParaRPr lang="ru-RU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42C9D4-10CC-4190-BF8E-75E66A96D866}" type="slidenum">
              <a:rPr lang="ru-RU"/>
              <a:pPr/>
              <a:t>24</a:t>
            </a:fld>
            <a:endParaRPr lang="ru-RU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244D47-7DA7-4FC7-ABE1-233911225164}" type="slidenum">
              <a:rPr lang="ru-RU"/>
              <a:pPr/>
              <a:t>25</a:t>
            </a:fld>
            <a:endParaRPr lang="ru-RU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078F48-0E0E-4CC1-AD89-B36469B8B435}" type="slidenum">
              <a:rPr lang="ru-RU"/>
              <a:pPr/>
              <a:t>26</a:t>
            </a:fld>
            <a:endParaRPr lang="ru-RU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1CB434-3996-4125-9DFA-825931738496}" type="slidenum">
              <a:rPr lang="ru-RU"/>
              <a:pPr/>
              <a:t>27</a:t>
            </a:fld>
            <a:endParaRPr 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54D828-7420-4016-B086-17F128A9DDB4}" type="slidenum">
              <a:rPr lang="ru-RU"/>
              <a:pPr/>
              <a:t>28</a:t>
            </a:fld>
            <a:endParaRPr 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F18C83-E5E2-4143-B9F2-64235593F958}" type="slidenum">
              <a:rPr lang="ru-RU"/>
              <a:pPr/>
              <a:t>29</a:t>
            </a:fld>
            <a:endParaRPr 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43D8A4-8D2F-40D1-AA06-DE2CDBB4175F}" type="slidenum">
              <a:rPr lang="ru-RU"/>
              <a:pPr/>
              <a:t>3</a:t>
            </a:fld>
            <a:endParaRPr 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623C50-01AE-4625-AE13-514C5F3A2AB1}" type="slidenum">
              <a:rPr lang="ru-RU"/>
              <a:pPr/>
              <a:t>30</a:t>
            </a:fld>
            <a:endParaRPr 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FA9423-0DF0-419D-99D1-1ADF18C66F16}" type="slidenum">
              <a:rPr lang="ru-RU"/>
              <a:pPr/>
              <a:t>31</a:t>
            </a:fld>
            <a:endParaRPr 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AE3DCB-A9C8-4EF3-AA80-BFBFC31F4C62}" type="slidenum">
              <a:rPr lang="ru-RU"/>
              <a:pPr/>
              <a:t>32</a:t>
            </a:fld>
            <a:endParaRPr 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E6B8D-31D3-4284-9318-4058EB1F50CC}" type="slidenum">
              <a:rPr lang="ru-RU"/>
              <a:pPr/>
              <a:t>33</a:t>
            </a:fld>
            <a:endParaRPr 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3EC42B-0A56-4865-A1EE-2E39B6862AA1}" type="slidenum">
              <a:rPr lang="ru-RU"/>
              <a:pPr/>
              <a:t>34</a:t>
            </a:fld>
            <a:endParaRPr 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418610-E7FE-4B2E-8EA1-1B78A68AA0FF}" type="slidenum">
              <a:rPr lang="ru-RU"/>
              <a:pPr/>
              <a:t>35</a:t>
            </a:fld>
            <a:endParaRPr lang="ru-RU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BDB18-0D9E-4FCA-9E47-394FB8ADC01F}" type="slidenum">
              <a:rPr lang="ru-RU"/>
              <a:pPr/>
              <a:t>36</a:t>
            </a:fld>
            <a:endParaRPr lang="ru-RU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366C73-C769-4B59-BFE7-EFD3398AB3B9}" type="slidenum">
              <a:rPr lang="ru-RU"/>
              <a:pPr/>
              <a:t>37</a:t>
            </a:fld>
            <a:endParaRPr 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FF8796-CAEA-47D7-A70E-631FB2261041}" type="slidenum">
              <a:rPr lang="ru-RU"/>
              <a:pPr/>
              <a:t>38</a:t>
            </a:fld>
            <a:endParaRPr 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412E83-3D70-4355-9F01-38226B302687}" type="slidenum">
              <a:rPr lang="ru-RU"/>
              <a:pPr/>
              <a:t>39</a:t>
            </a:fld>
            <a:endParaRPr lang="ru-R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0DC6FE-00FD-4C5D-AEAD-CFB72BED5456}" type="slidenum">
              <a:rPr lang="ru-RU"/>
              <a:pPr/>
              <a:t>4</a:t>
            </a:fld>
            <a:endParaRPr lang="ru-R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4D4139-00DB-4643-9714-BE8018F7B5C2}" type="slidenum">
              <a:rPr lang="ru-RU"/>
              <a:pPr/>
              <a:t>40</a:t>
            </a:fld>
            <a:endParaRPr lang="ru-RU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35C728-12B5-4AE5-96D4-A651F24B76F6}" type="slidenum">
              <a:rPr lang="ru-RU"/>
              <a:pPr/>
              <a:t>5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576C19-2241-41C5-88A2-1159F7017AF5}" type="slidenum">
              <a:rPr lang="ru-RU"/>
              <a:pPr/>
              <a:t>6</a:t>
            </a:fld>
            <a:endParaRPr 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ACFA8C-22BD-4D94-B73C-BAF67C58B691}" type="slidenum">
              <a:rPr lang="ru-RU"/>
              <a:pPr/>
              <a:t>7</a:t>
            </a:fld>
            <a:endParaRPr 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A93066-07AD-43D1-8902-8D56BB2EFDF5}" type="slidenum">
              <a:rPr lang="ru-RU"/>
              <a:pPr/>
              <a:t>8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C982E9-6B5F-4E4A-B35A-2C71E03D4E6A}" type="slidenum">
              <a:rPr lang="ru-RU"/>
              <a:pPr/>
              <a:t>9</a:t>
            </a:fld>
            <a:endParaRPr 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65263" y="769938"/>
            <a:ext cx="3925887" cy="2943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7988" y="476250"/>
            <a:ext cx="207486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6250"/>
            <a:ext cx="6072188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073525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9325" y="1981200"/>
            <a:ext cx="4073525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7988" y="485775"/>
            <a:ext cx="2074862" cy="5984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85775"/>
            <a:ext cx="6072188" cy="5984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8D1F1B-21C5-4A83-80EC-BB34D3EB1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EC86E8-12A3-4FC3-8C22-E3E7AB41D6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2FB9D5-7639-4E13-A176-9A4B08C1C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31950"/>
            <a:ext cx="4035425" cy="397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31950"/>
            <a:ext cx="4035425" cy="397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63AA53-8C2C-4721-86B3-B5FEFC9DD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D271EB-0B68-4886-B5A6-BADC7F1341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DCDCEE-C6D6-40AE-A4A4-ED7D357396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55B2CA-8003-4A3C-9E31-5318EFF16F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D34C38-556C-4A7A-A60A-5A34C5C4F0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2956E5-BA03-4742-AD67-3A33BB6D25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071086-B6BD-4348-88B0-7703876F6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522288"/>
            <a:ext cx="2055812" cy="508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22288"/>
            <a:ext cx="6015038" cy="5080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FC5E0E-A1CC-4418-9C4D-912A884FC3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80" y="587582"/>
            <a:ext cx="6396480" cy="583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0" y="5943505"/>
            <a:ext cx="2125440" cy="46804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5943505"/>
            <a:ext cx="2894400" cy="46804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0" y="5927662"/>
            <a:ext cx="2125440" cy="468050"/>
          </a:xfrm>
        </p:spPr>
        <p:txBody>
          <a:bodyPr/>
          <a:lstStyle>
            <a:lvl1pPr>
              <a:defRPr/>
            </a:lvl1pPr>
          </a:lstStyle>
          <a:p>
            <a:fld id="{C4B5B2D6-A30E-4FC0-AA26-CDC8EB78D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073525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9325" y="1981200"/>
            <a:ext cx="4073525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152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533400" y="457200"/>
            <a:ext cx="8153400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350" y="25400"/>
            <a:ext cx="1133475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299450" cy="448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6250"/>
            <a:ext cx="8147050" cy="1136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85000"/>
        </a:lnSpc>
        <a:spcBef>
          <a:spcPct val="0"/>
        </a:spcBef>
        <a:spcAft>
          <a:spcPts val="16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5000"/>
        </a:lnSpc>
        <a:spcBef>
          <a:spcPct val="0"/>
        </a:spcBef>
        <a:spcAft>
          <a:spcPts val="137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468313" y="476250"/>
            <a:ext cx="8351837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FFFFFF">
                <a:alpha val="55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299450" cy="448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85775"/>
            <a:ext cx="8147050" cy="1136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350" y="25400"/>
            <a:ext cx="1133475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8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5000"/>
        </a:lnSpc>
        <a:spcBef>
          <a:spcPct val="0"/>
        </a:spcBef>
        <a:spcAft>
          <a:spcPts val="137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99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99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99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99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99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8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99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288"/>
            <a:ext cx="6524625" cy="646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1950"/>
            <a:ext cx="8223250" cy="3970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4075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2425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4075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7893FD73-2160-4781-B661-44BFBEFC91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00113" y="647700"/>
            <a:ext cx="7164387" cy="522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dirty="0">
                <a:solidFill>
                  <a:srgbClr val="000000"/>
                </a:solidFill>
                <a:latin typeface="Arial" charset="0"/>
              </a:rPr>
              <a:t>Лекция </a:t>
            </a:r>
            <a:r>
              <a:rPr lang="en-US" sz="3200" b="0" dirty="0" smtClean="0">
                <a:solidFill>
                  <a:srgbClr val="000000"/>
                </a:solidFill>
                <a:latin typeface="Arial" charset="0"/>
              </a:rPr>
              <a:t>1 (</a:t>
            </a:r>
            <a:r>
              <a:rPr lang="ru-RU" sz="3200" b="0" dirty="0" smtClean="0">
                <a:solidFill>
                  <a:srgbClr val="000000"/>
                </a:solidFill>
                <a:latin typeface="Arial" charset="0"/>
              </a:rPr>
              <a:t>продолжение)</a:t>
            </a:r>
            <a:r>
              <a:rPr lang="ru-RU" sz="3200" b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3200" b="0" dirty="0">
                <a:solidFill>
                  <a:srgbClr val="000000"/>
                </a:solidFill>
                <a:latin typeface="Arial" charset="0"/>
              </a:rPr>
            </a:br>
            <a:r>
              <a:rPr lang="ru-RU" sz="3200" b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3200" b="0" dirty="0">
                <a:solidFill>
                  <a:srgbClr val="000000"/>
                </a:solidFill>
                <a:latin typeface="Arial" charset="0"/>
              </a:rPr>
            </a:br>
            <a:r>
              <a:rPr lang="ru-RU" sz="3200" b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3200" b="0" dirty="0">
                <a:solidFill>
                  <a:srgbClr val="000000"/>
                </a:solidFill>
                <a:latin typeface="Arial" charset="0"/>
              </a:rPr>
            </a:br>
            <a:r>
              <a:rPr lang="ru-RU" sz="3200" b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3200" b="0" dirty="0">
                <a:solidFill>
                  <a:srgbClr val="000000"/>
                </a:solidFill>
                <a:latin typeface="Arial" charset="0"/>
              </a:rPr>
            </a:br>
            <a:r>
              <a:rPr lang="ru-RU" sz="3200" b="0" dirty="0">
                <a:solidFill>
                  <a:srgbClr val="000000"/>
                </a:solidFill>
                <a:latin typeface="Arial" charset="0"/>
              </a:rPr>
              <a:t>Классификация угроз безопасности информации при обработке  в автоматизированных системах</a:t>
            </a:r>
            <a:r>
              <a:rPr lang="ru-RU" sz="2800" b="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3975" y="287338"/>
            <a:ext cx="8153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Arial" charset="0"/>
              </a:rPr>
              <a:t>Классификация угроз по характеру и масштабам негативных последствий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1744663"/>
            <a:ext cx="8434388" cy="3295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5900" y="476250"/>
            <a:ext cx="8470900" cy="819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Arial" charset="0"/>
              </a:rPr>
              <a:t>Классификация угроз по каналам  доступа</a:t>
            </a:r>
            <a:r>
              <a:rPr lang="ru-RU" sz="2800" b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824038"/>
            <a:ext cx="7953375" cy="3209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-17463" y="215900"/>
            <a:ext cx="8153401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 dirty="0">
                <a:solidFill>
                  <a:srgbClr val="000000"/>
                </a:solidFill>
                <a:latin typeface="Arial" charset="0"/>
              </a:rPr>
              <a:t>Обобщенный алгоритм воздействия </a:t>
            </a:r>
            <a:r>
              <a:rPr lang="ru-RU" sz="2600" b="0" dirty="0" smtClean="0">
                <a:solidFill>
                  <a:srgbClr val="000000"/>
                </a:solidFill>
                <a:latin typeface="Arial" charset="0"/>
              </a:rPr>
              <a:t>угрозы (атаки) </a:t>
            </a:r>
            <a:endParaRPr lang="ru-RU" sz="26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8" y="1250950"/>
            <a:ext cx="4535487" cy="5300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52525" y="1397000"/>
            <a:ext cx="6834188" cy="5005388"/>
            <a:chOff x="726" y="880"/>
            <a:chExt cx="4305" cy="3153"/>
          </a:xfrm>
        </p:grpSpPr>
        <p:sp>
          <p:nvSpPr>
            <p:cNvPr id="17410" name="AutoShape 2"/>
            <p:cNvSpPr>
              <a:spLocks noChangeArrowheads="1"/>
            </p:cNvSpPr>
            <p:nvPr/>
          </p:nvSpPr>
          <p:spPr bwMode="auto">
            <a:xfrm>
              <a:off x="726" y="880"/>
              <a:ext cx="4305" cy="3153"/>
            </a:xfrm>
            <a:prstGeom prst="roundRect">
              <a:avLst>
                <a:gd name="adj" fmla="val 28"/>
              </a:avLst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554" y="2633"/>
              <a:ext cx="79" cy="0"/>
            </a:xfrm>
            <a:prstGeom prst="line">
              <a:avLst/>
            </a:prstGeom>
            <a:noFill/>
            <a:ln w="9360" cap="sq">
              <a:solidFill>
                <a:srgbClr val="54547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2217" y="967"/>
              <a:ext cx="1592" cy="168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1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Угрозы, связанные с НСД</a:t>
              </a: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580" y="1235"/>
              <a:ext cx="3003" cy="14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По используемым средствам доступа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542" y="1589"/>
              <a:ext cx="1480" cy="263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С использованием программного обеспечения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509" y="1589"/>
              <a:ext cx="1519" cy="263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Без использования программного обеспечения</a:t>
              </a: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2285" y="1433"/>
              <a:ext cx="207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285" y="1433"/>
              <a:ext cx="0" cy="1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4363" y="1433"/>
              <a:ext cx="0" cy="1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3064" y="1157"/>
              <a:ext cx="0" cy="2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844" y="1904"/>
              <a:ext cx="924" cy="13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8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По приему воздействия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3881" y="2100"/>
              <a:ext cx="1147" cy="263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Кража носителя, элементов оборудования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3881" y="2454"/>
              <a:ext cx="1147" cy="370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Физическое разрушение носителей, элементов оборудования</a:t>
              </a: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2707" y="1888"/>
              <a:ext cx="1036" cy="13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8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По используемой ошибке</a:t>
              </a:r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3770" y="1865"/>
              <a:ext cx="0" cy="7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3770" y="2218"/>
              <a:ext cx="10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3770" y="2612"/>
              <a:ext cx="10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602" y="2036"/>
              <a:ext cx="1104" cy="503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Угрозы, обусловленные неадекватностью принятых мер и правил обеспечения безопасности</a:t>
              </a:r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2602" y="2630"/>
              <a:ext cx="1073" cy="369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Угрозы, обусловленные ошибками в программном обеспечении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602" y="3038"/>
              <a:ext cx="1073" cy="263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Угрозы, обусловленные ошибками пользователя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2602" y="3373"/>
              <a:ext cx="1073" cy="369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Угрозы, обусловленные ошибками технического обслуживания</a:t>
              </a: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H="1">
              <a:off x="1130" y="1943"/>
              <a:ext cx="130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2248" y="1865"/>
              <a:ext cx="0" cy="7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2433" y="1943"/>
              <a:ext cx="0" cy="14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2433" y="2258"/>
              <a:ext cx="14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2433" y="2689"/>
              <a:ext cx="14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2433" y="3082"/>
              <a:ext cx="14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2433" y="3397"/>
              <a:ext cx="14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543" y="2084"/>
              <a:ext cx="850" cy="952"/>
              <a:chOff x="1543" y="2084"/>
              <a:chExt cx="850" cy="952"/>
            </a:xfrm>
          </p:grpSpPr>
          <p:sp>
            <p:nvSpPr>
              <p:cNvPr id="17439" name="Text Box 31"/>
              <p:cNvSpPr txBox="1">
                <a:spLocks noChangeArrowheads="1"/>
              </p:cNvSpPr>
              <p:nvPr/>
            </p:nvSpPr>
            <p:spPr bwMode="auto">
              <a:xfrm>
                <a:off x="1543" y="2084"/>
                <a:ext cx="850" cy="306"/>
              </a:xfrm>
              <a:prstGeom prst="rect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0840" tIns="30600" rIns="60840" bIns="3060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8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Угрозы непосредственного доступа</a:t>
                </a:r>
              </a:p>
            </p:txBody>
          </p:sp>
          <p:sp>
            <p:nvSpPr>
              <p:cNvPr id="17440" name="Text Box 32"/>
              <p:cNvSpPr txBox="1">
                <a:spLocks noChangeArrowheads="1"/>
              </p:cNvSpPr>
              <p:nvPr/>
            </p:nvSpPr>
            <p:spPr bwMode="auto">
              <a:xfrm>
                <a:off x="1636" y="2482"/>
                <a:ext cx="679" cy="554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0840" tIns="30600" rIns="60840" bIns="3060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9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С использованием средств операционной среды</a:t>
                </a:r>
              </a:p>
            </p:txBody>
          </p:sp>
        </p:grp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554" y="2389"/>
              <a:ext cx="0" cy="10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726" y="2061"/>
              <a:ext cx="776" cy="481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 удаленного</a:t>
              </a:r>
            </a:p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доступа</a:t>
              </a:r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>
              <a:off x="1134" y="1943"/>
              <a:ext cx="0" cy="1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1914" y="1943"/>
              <a:ext cx="0" cy="1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flipH="1">
              <a:off x="1130" y="2546"/>
              <a:ext cx="5" cy="14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1554" y="3455"/>
              <a:ext cx="79" cy="0"/>
            </a:xfrm>
            <a:prstGeom prst="line">
              <a:avLst/>
            </a:prstGeom>
            <a:noFill/>
            <a:ln w="9360" cap="sq">
              <a:solidFill>
                <a:srgbClr val="54547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Text Box 39"/>
            <p:cNvSpPr txBox="1">
              <a:spLocks noChangeArrowheads="1"/>
            </p:cNvSpPr>
            <p:nvPr/>
          </p:nvSpPr>
          <p:spPr bwMode="auto">
            <a:xfrm>
              <a:off x="1637" y="3159"/>
              <a:ext cx="659" cy="747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0840" tIns="30600" rIns="60840" bIns="3060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9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С использованием специальных программ, в том числе вредоносных</a:t>
              </a:r>
            </a:p>
          </p:txBody>
        </p:sp>
      </p:grp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360363" y="576263"/>
            <a:ext cx="6202362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Угрозы, связанные с НСД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60363" y="576263"/>
            <a:ext cx="6202362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Угрозы, связанные с НСД</a:t>
            </a:r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258888" y="1584325"/>
            <a:ext cx="6726237" cy="4457700"/>
            <a:chOff x="793" y="998"/>
            <a:chExt cx="4237" cy="2808"/>
          </a:xfrm>
        </p:grpSpPr>
        <p:sp>
          <p:nvSpPr>
            <p:cNvPr id="18435" name="AutoShape 3"/>
            <p:cNvSpPr>
              <a:spLocks noChangeArrowheads="1"/>
            </p:cNvSpPr>
            <p:nvPr/>
          </p:nvSpPr>
          <p:spPr bwMode="auto">
            <a:xfrm>
              <a:off x="793" y="1001"/>
              <a:ext cx="4237" cy="2805"/>
            </a:xfrm>
            <a:prstGeom prst="roundRect">
              <a:avLst>
                <a:gd name="adj" fmla="val 32"/>
              </a:avLst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1634" y="1241"/>
              <a:ext cx="2517" cy="17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4080" tIns="31680" rIns="64080" bIns="3168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1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По способу реализации  деструктивной функции</a:t>
              </a: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038" y="2422"/>
              <a:ext cx="1104" cy="303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4080" tIns="31680" rIns="64080" bIns="31680"/>
            <a:lstStyle/>
            <a:p>
              <a:pPr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1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 внедрения программных закладок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793" y="1535"/>
              <a:ext cx="1410" cy="441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4080" tIns="31680" rIns="64080" bIns="3168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1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 программно-математического воздействия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1060" y="2823"/>
              <a:ext cx="1104" cy="303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4080" tIns="31680" rIns="64080" bIns="3168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1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Угрозы внедрения вирусов и червей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2283" y="1534"/>
              <a:ext cx="1486" cy="428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4080" tIns="31680" rIns="64080" bIns="3168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1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С прямым использованием программных средств операционной системы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811" y="1534"/>
              <a:ext cx="1219" cy="428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64080" tIns="31680" rIns="64080" bIns="31680"/>
            <a:lstStyle/>
            <a:p>
              <a:pPr algn="ctr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1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С использованием программных средств прикладных программ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1528" y="1179"/>
              <a:ext cx="0" cy="3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2895" y="1200"/>
              <a:ext cx="0" cy="3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865" y="1980"/>
              <a:ext cx="9" cy="10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869" y="2615"/>
              <a:ext cx="16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869" y="3031"/>
              <a:ext cx="18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342" y="2329"/>
              <a:ext cx="18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4383" y="1980"/>
              <a:ext cx="0" cy="34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9" name="Group 17"/>
            <p:cNvGrpSpPr>
              <a:grpSpLocks/>
            </p:cNvGrpSpPr>
            <p:nvPr/>
          </p:nvGrpSpPr>
          <p:grpSpPr bwMode="auto">
            <a:xfrm>
              <a:off x="2547" y="2244"/>
              <a:ext cx="1639" cy="1342"/>
              <a:chOff x="2547" y="2244"/>
              <a:chExt cx="1639" cy="1342"/>
            </a:xfrm>
          </p:grpSpPr>
          <p:sp>
            <p:nvSpPr>
              <p:cNvPr id="18450" name="Text Box 18"/>
              <p:cNvSpPr txBox="1">
                <a:spLocks noChangeArrowheads="1"/>
              </p:cNvSpPr>
              <p:nvPr/>
            </p:nvSpPr>
            <p:spPr bwMode="auto">
              <a:xfrm>
                <a:off x="3044" y="3284"/>
                <a:ext cx="1142" cy="302"/>
              </a:xfrm>
              <a:prstGeom prst="rect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4080" tIns="31680" rIns="64080" bIns="3168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sz="1100" b="0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1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перезагрузки системы</a:t>
                </a:r>
              </a:p>
            </p:txBody>
          </p:sp>
          <p:sp>
            <p:nvSpPr>
              <p:cNvPr id="18451" name="Text Box 19"/>
              <p:cNvSpPr txBox="1">
                <a:spLocks noChangeArrowheads="1"/>
              </p:cNvSpPr>
              <p:nvPr/>
            </p:nvSpPr>
            <p:spPr bwMode="auto">
              <a:xfrm>
                <a:off x="2968" y="3117"/>
                <a:ext cx="1142" cy="302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4080" tIns="31680" rIns="64080" bIns="3168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sz="1100" b="0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1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модификации</a:t>
                </a:r>
              </a:p>
            </p:txBody>
          </p:sp>
          <p:sp>
            <p:nvSpPr>
              <p:cNvPr id="18452" name="Text Box 20"/>
              <p:cNvSpPr txBox="1">
                <a:spLocks noChangeArrowheads="1"/>
              </p:cNvSpPr>
              <p:nvPr/>
            </p:nvSpPr>
            <p:spPr bwMode="auto">
              <a:xfrm>
                <a:off x="2891" y="2952"/>
                <a:ext cx="1142" cy="302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4080" tIns="31680" rIns="64080" bIns="3168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sz="1100" b="0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1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блокирования</a:t>
                </a:r>
              </a:p>
            </p:txBody>
          </p:sp>
          <p:sp>
            <p:nvSpPr>
              <p:cNvPr id="18453" name="Text Box 21"/>
              <p:cNvSpPr txBox="1">
                <a:spLocks noChangeArrowheads="1"/>
              </p:cNvSpPr>
              <p:nvPr/>
            </p:nvSpPr>
            <p:spPr bwMode="auto">
              <a:xfrm>
                <a:off x="2815" y="2786"/>
                <a:ext cx="1181" cy="30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4080" tIns="31680" rIns="64080" bIns="3168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sz="1100" b="0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1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форматирования</a:t>
                </a:r>
              </a:p>
            </p:txBody>
          </p:sp>
          <p:sp>
            <p:nvSpPr>
              <p:cNvPr id="18454" name="Text Box 22"/>
              <p:cNvSpPr txBox="1">
                <a:spLocks noChangeArrowheads="1"/>
              </p:cNvSpPr>
              <p:nvPr/>
            </p:nvSpPr>
            <p:spPr bwMode="auto">
              <a:xfrm>
                <a:off x="2738" y="2577"/>
                <a:ext cx="1181" cy="302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4080" tIns="31680" rIns="64080" bIns="3168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sz="1100" b="0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endParaRPr>
              </a:p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1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уничтожения</a:t>
                </a:r>
              </a:p>
            </p:txBody>
          </p:sp>
          <p:sp>
            <p:nvSpPr>
              <p:cNvPr id="18455" name="Text Box 23"/>
              <p:cNvSpPr txBox="1">
                <a:spLocks noChangeArrowheads="1"/>
              </p:cNvSpPr>
              <p:nvPr/>
            </p:nvSpPr>
            <p:spPr bwMode="auto">
              <a:xfrm>
                <a:off x="2666" y="2421"/>
                <a:ext cx="1218" cy="302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4080" tIns="31680" rIns="64080" bIns="3168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sz="11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endParaRPr>
              </a:p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1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записи</a:t>
                </a:r>
              </a:p>
            </p:txBody>
          </p:sp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2547" y="2244"/>
                <a:ext cx="1181" cy="30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64080" tIns="31680" rIns="64080" bIns="31680"/>
              <a:lstStyle/>
              <a:p>
                <a:pPr algn="ctr" hangingPunct="0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100" b="0">
                    <a:solidFill>
                      <a:srgbClr val="000000"/>
                    </a:solidFill>
                    <a:latin typeface="Times New Roman" pitchFamily="16" charset="0"/>
                    <a:cs typeface="Times New Roman" pitchFamily="16" charset="0"/>
                  </a:rPr>
                  <a:t>С запуском функций копирования</a:t>
                </a:r>
              </a:p>
            </p:txBody>
          </p:sp>
        </p:grp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flipH="1">
              <a:off x="3726" y="2333"/>
              <a:ext cx="65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1201" y="1179"/>
              <a:ext cx="309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4302" y="1179"/>
              <a:ext cx="0" cy="3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 flipV="1">
              <a:off x="2344" y="1973"/>
              <a:ext cx="0" cy="36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flipV="1">
              <a:off x="1196" y="997"/>
              <a:ext cx="0" cy="18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91680" y="587582"/>
            <a:ext cx="6400800" cy="587582"/>
          </a:xfrm>
          <a:ln/>
        </p:spPr>
        <p:txBody>
          <a:bodyPr tIns="21879"/>
          <a:lstStyle/>
          <a:p>
            <a:pPr>
              <a:buClrTx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>
                <a:latin typeface="Times New Roman" pitchFamily="16" charset="0"/>
                <a:cs typeface="Times New Roman" pitchFamily="16" charset="0"/>
              </a:rPr>
              <a:t>Инцидент – сочетание угрозы и уязвимости</a:t>
            </a:r>
            <a:endParaRPr lang="ru-RU" sz="2000" dirty="0"/>
          </a:p>
        </p:txBody>
      </p:sp>
      <p:pic>
        <p:nvPicPr>
          <p:cNvPr id="81922" name="Picture 2" descr="http://ok-t.ru/life-prog/baza1/1559882965208.files/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174" y="1419974"/>
            <a:ext cx="6061813" cy="47309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60362" y="576263"/>
            <a:ext cx="8069290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Инцидент – сочетание угрозы и уязвимости (примеры)</a:t>
            </a:r>
            <a:endParaRPr lang="ru-RU" sz="2600" b="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3" name="Рисунок 2" descr="50836327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6361190" cy="4410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5857892"/>
            <a:ext cx="3233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http://</a:t>
            </a:r>
            <a:r>
              <a:rPr lang="ru-RU" sz="1600" b="0" dirty="0" err="1" smtClean="0">
                <a:solidFill>
                  <a:schemeClr val="tx1"/>
                </a:solidFill>
                <a:latin typeface="+mj-lt"/>
              </a:rPr>
              <a:t>анализ-риска.рф</a:t>
            </a:r>
            <a:r>
              <a:rPr lang="ru-RU" sz="1600" b="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node/231</a:t>
            </a:r>
            <a:endParaRPr lang="ru-RU" sz="16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60362" y="576263"/>
            <a:ext cx="8069290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Инцидент – сочетание угрозы и уязвимости (примеры)</a:t>
            </a:r>
            <a:endParaRPr lang="ru-RU" sz="2600" b="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5" name="Рисунок 4" descr="5083635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85860"/>
            <a:ext cx="6334125" cy="52101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60363" y="576263"/>
            <a:ext cx="6202362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Угрозы и уязвимости </a:t>
            </a:r>
            <a:r>
              <a:rPr lang="ru-RU" sz="26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сети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1427163"/>
            <a:ext cx="6280150" cy="4619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60363" y="685800"/>
            <a:ext cx="6202362" cy="611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Угрозы сети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1444625"/>
            <a:ext cx="6048375" cy="409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76263" y="287338"/>
            <a:ext cx="8153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0">
                <a:solidFill>
                  <a:srgbClr val="000000"/>
                </a:solidFill>
                <a:latin typeface="Arial" charset="0"/>
              </a:rPr>
              <a:t>Модель угроз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0034" y="1785926"/>
            <a:ext cx="8305800" cy="449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27038" indent="-322263">
              <a:spcAft>
                <a:spcPts val="1625"/>
              </a:spcAft>
              <a:buSzPct val="45000"/>
              <a:buFont typeface="Wingdings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ru-RU" sz="2400" b="0" dirty="0" smtClean="0">
                <a:solidFill>
                  <a:srgbClr val="000000"/>
                </a:solidFill>
                <a:latin typeface="Arial" charset="0"/>
              </a:rPr>
              <a:t>характеристика </a:t>
            </a:r>
            <a:r>
              <a:rPr lang="ru-RU" sz="2400" b="0" dirty="0">
                <a:solidFill>
                  <a:srgbClr val="000000"/>
                </a:solidFill>
                <a:latin typeface="Arial" charset="0"/>
              </a:rPr>
              <a:t>КС, объекты защиты и их уязвимости;</a:t>
            </a:r>
          </a:p>
          <a:p>
            <a:pPr marL="427038" indent="-322263">
              <a:spcAft>
                <a:spcPts val="1625"/>
              </a:spcAft>
              <a:buSzPct val="45000"/>
              <a:buFont typeface="Wingdings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ru-RU" sz="2400" b="0" dirty="0">
                <a:solidFill>
                  <a:srgbClr val="000000"/>
                </a:solidFill>
                <a:latin typeface="Arial" charset="0"/>
              </a:rPr>
              <a:t>возможные угрозы и отношения между ними;</a:t>
            </a:r>
          </a:p>
          <a:p>
            <a:pPr marL="427038" indent="-322263">
              <a:spcAft>
                <a:spcPts val="1625"/>
              </a:spcAft>
              <a:buSzPct val="45000"/>
              <a:buFont typeface="Wingdings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ru-RU" sz="2400" b="0" dirty="0">
                <a:solidFill>
                  <a:srgbClr val="000000"/>
                </a:solidFill>
                <a:latin typeface="Arial" charset="0"/>
              </a:rPr>
              <a:t>объекты и каналы воздействия угроз на уязвимые элементы КС;</a:t>
            </a:r>
          </a:p>
          <a:p>
            <a:pPr marL="427038" indent="-322263">
              <a:spcAft>
                <a:spcPts val="1625"/>
              </a:spcAft>
              <a:buSzPct val="45000"/>
              <a:buFont typeface="Wingdings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ru-RU" sz="2400" b="0" dirty="0">
                <a:solidFill>
                  <a:srgbClr val="000000"/>
                </a:solidFill>
                <a:latin typeface="Arial" charset="0"/>
              </a:rPr>
              <a:t>вероятности их реализации и размеры наносимого ущерба;    </a:t>
            </a:r>
          </a:p>
          <a:p>
            <a:pPr marL="427038" indent="-322263">
              <a:spcAft>
                <a:spcPts val="1625"/>
              </a:spcAft>
              <a:buSzPct val="45000"/>
              <a:buFont typeface="Wingdings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ru-RU" sz="2400" b="0" dirty="0">
                <a:solidFill>
                  <a:srgbClr val="000000"/>
                </a:solidFill>
                <a:latin typeface="Arial" charset="0"/>
              </a:rPr>
              <a:t>условия регионов и мест расположения защищаемых объектов.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60363" y="647700"/>
            <a:ext cx="6202362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Угрозы - источники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1584325"/>
            <a:ext cx="6046787" cy="4608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60363" y="647700"/>
            <a:ext cx="6202362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Пример анализа угроз - Угрозы ПДн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92162" y="1511300"/>
            <a:ext cx="7708927" cy="417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 smtClean="0">
                <a:solidFill>
                  <a:srgbClr val="000000"/>
                </a:solidFill>
                <a:latin typeface="Times New Roman" pitchFamily="16" charset="0"/>
              </a:rPr>
              <a:t>Управление рисками.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 dirty="0" smtClean="0">
                <a:solidFill>
                  <a:srgbClr val="000000"/>
                </a:solidFill>
                <a:latin typeface="Times New Roman" pitchFamily="16" charset="0"/>
              </a:rPr>
              <a:t>Моделирование 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</a:rPr>
              <a:t>угроз безопасности персональных данных (</a:t>
            </a:r>
            <a:r>
              <a:rPr lang="ru-RU" sz="1800" b="0" dirty="0" err="1" smtClean="0">
                <a:solidFill>
                  <a:srgbClr val="000000"/>
                </a:solidFill>
                <a:latin typeface="Times New Roman" pitchFamily="16" charset="0"/>
              </a:rPr>
              <a:t>ПДн</a:t>
            </a:r>
            <a:r>
              <a:rPr lang="ru-RU" sz="1800" b="0" dirty="0" smtClean="0">
                <a:solidFill>
                  <a:srgbClr val="000000"/>
                </a:solidFill>
                <a:latin typeface="Times New Roman" pitchFamily="16" charset="0"/>
              </a:rPr>
              <a:t>)*проводится 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</a:rPr>
              <a:t>для получения качественной и количественной оценки угроз, актуальных для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</a:rPr>
              <a:t>, обрабатываемых в информационной системе обработки персональных данных (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</a:rPr>
              <a:t>ИСПДн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</a:rPr>
              <a:t>) на основе методологии, установленной нормативно-методическими документами ФСТЭК России</a:t>
            </a:r>
            <a:r>
              <a:rPr lang="ru-RU" sz="1800" b="0" dirty="0">
                <a:solidFill>
                  <a:srgbClr val="CCCCFF"/>
                </a:solidFill>
                <a:latin typeface="Times New Roman" pitchFamily="16" charset="0"/>
                <a:hlinkClick r:id=""/>
              </a:rPr>
              <a:t>1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</a:rPr>
              <a:t> по вопросам обеспечения безопасности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</a:rPr>
              <a:t> при их обработке в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</a:rPr>
              <a:t>ИСПДн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 dirty="0" smtClean="0">
                <a:solidFill>
                  <a:srgbClr val="000000"/>
                </a:solidFill>
                <a:latin typeface="Times New Roman" pitchFamily="16" charset="0"/>
              </a:rPr>
              <a:t> *«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</a:rPr>
              <a:t>Методика определения актуальных угроз безопасности персональных данных при их обработке в информационных системах персональных данных», утверждена Заместителем директора ФСТЭК России 14 февраля 2008 г.«Базовая модель угроз безопасности персональных данных при их обработке в информационных системах персональных данных», утверждена Заместителем директора ФСТЭК России 15 февраля 2008 г.</a:t>
            </a:r>
            <a:endParaRPr lang="ru-RU" sz="1400" b="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60363" y="647700"/>
            <a:ext cx="6202362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Угрозы ПДн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92163" y="1511300"/>
            <a:ext cx="7415212" cy="4479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2725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 формировании перечня актуальных угроз безопасности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используются два показателя: </a:t>
            </a:r>
          </a:p>
          <a:p>
            <a:pPr marL="212725" indent="-209550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уровень исходной защищенности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212725" indent="-209550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частота (вероятность) реализации рассматриваемой угрозы.</a:t>
            </a:r>
          </a:p>
          <a:p>
            <a:pPr marL="215900" indent="-212725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1800" b="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215900" indent="-212725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Построение Модели угроз безопасности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обрабатываемых в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Компании, основывается на классификации, анализе и оценке актуальности совокупности условий и факторов, создающих опасность, связанную с утечкой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(или) несанкционированными и (или) непреднамеренными воздействиями на них.</a:t>
            </a:r>
          </a:p>
          <a:p>
            <a:pPr marL="215900" indent="-212725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рамках построения Модели угроз безопасности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все вероятные угрозы разделяются на две категории: </a:t>
            </a:r>
          </a:p>
          <a:p>
            <a:pPr marL="212725" indent="-209550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угрозы безопасности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реализуемые за счет НСД к базам данных (БД) с использованием штатного или специально разработанного ПО;</a:t>
            </a:r>
          </a:p>
          <a:p>
            <a:pPr marL="212725" indent="-209550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угрозы безопасности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реализуемые за счет утечки </a:t>
            </a:r>
            <a:r>
              <a:rPr lang="ru-RU" sz="1800" b="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ПДн</a:t>
            </a:r>
            <a:r>
              <a:rPr lang="ru-RU" sz="1800" b="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по техническим каналам.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Источники угроз безопасности ПДн за счёт НСД</a:t>
            </a:r>
          </a:p>
        </p:txBody>
      </p:sp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382588" y="1406525"/>
          <a:ext cx="8118475" cy="5215495"/>
        </p:xfrm>
        <a:graphic>
          <a:graphicData uri="http://schemas.openxmlformats.org/drawingml/2006/table">
            <a:tbl>
              <a:tblPr/>
              <a:tblGrid>
                <a:gridCol w="836612"/>
                <a:gridCol w="72818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Код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Источник угрозы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Нарушитель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1.1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Внешний нарушитель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Внутренний нарушитель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1.2.1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Лица, имеющие санкционированный доступ в контролируемую зону, но не имеющие доступа к ИР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1.2.2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Зарегистрированные пользователи ИР, имеющие ограниченные права доступа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1.2.3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Пользователи ИР, осуществляющие удаленный доступ по локальной вычислительной сети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1.2.4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Зарегистрированный пользователь с полномочиями администратора безопасности структурного подразделения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1.2.5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Зарегистрированный пользователь с полномочиями системного администратора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1.2.6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Зарегистрированный пользователь с полномочиями администратора безопасности ИСПДн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1.2.7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Программисты-разработчики прикладного ПО и лица, обеспечивающие его сопровождение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1.2.8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Разработчики и лица, обеспечивающие поставку, сопровождение и ремонт ТС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1.2.*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Другие категории в соответствии с оргштатной структурой</a:t>
                      </a:r>
                    </a:p>
                  </a:txBody>
                  <a:tcPr marL="90000" marR="90000" marT="115596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Источники угроз безопасности ПДн за счёт НСД</a:t>
            </a:r>
          </a:p>
        </p:txBody>
      </p:sp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642938" y="1487488"/>
          <a:ext cx="8118475" cy="3327381"/>
        </p:xfrm>
        <a:graphic>
          <a:graphicData uri="http://schemas.openxmlformats.org/drawingml/2006/table">
            <a:tbl>
              <a:tblPr/>
              <a:tblGrid>
                <a:gridCol w="836612"/>
                <a:gridCol w="728186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Код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Источник угрозы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2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Программно-аппаратная закладка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2.1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Конструктивно-встроенная программно-аппаратная закладка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2.2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Автономная программно-аппаратная закладка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3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Вредоносная программа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3.1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Программные закладки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3.2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Программные вирусы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3.3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Сетевые черви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 3.4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Другие вредоносные программы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Уязвимости безопасности ПДн за счёт НСД</a:t>
            </a:r>
          </a:p>
        </p:txBody>
      </p:sp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642938" y="1487488"/>
          <a:ext cx="8118475" cy="4622424"/>
        </p:xfrm>
        <a:graphic>
          <a:graphicData uri="http://schemas.openxmlformats.org/drawingml/2006/table">
            <a:tbl>
              <a:tblPr/>
              <a:tblGrid>
                <a:gridCol w="836612"/>
                <a:gridCol w="728186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Код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Уязвимость ИСПДн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ПО (наличие в ИСПДн вредоносной программы)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1.1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микропрограмм, прошивок ПЗУ, ППЗУ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1.2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драйверов аппаратных средств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1.3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ОС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1.3.1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процессе инициализации ОС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1.3.2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незащищенном режим работы процессора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1.3.3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процессе функционирования ОС в привилегированном режиме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1.4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прикладного ПО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1.5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специального ПО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1.6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ПО пользователя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2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Уязвимости, вызванные наличием в ИСПДн программно-аппаратной закладки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Уязвимости безопасности ПДн за счёт НСД</a:t>
            </a:r>
          </a:p>
        </p:txBody>
      </p:sp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642938" y="1487488"/>
          <a:ext cx="8118475" cy="4659254"/>
        </p:xfrm>
        <a:graphic>
          <a:graphicData uri="http://schemas.openxmlformats.org/drawingml/2006/table">
            <a:tbl>
              <a:tblPr/>
              <a:tblGrid>
                <a:gridCol w="836612"/>
                <a:gridCol w="728186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Код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Уязвимость ИСПДн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3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Уязвимости, связанные с реализацией протоколов сетевого взаимодействия и каналов передачи данных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3.1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на канальном уровне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3.2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на сетевом уровне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3.3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на транспортном уровне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3.4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на сеансовом уровне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3.5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на презентационном уровне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3.6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на прикладном уровне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4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Уязвимости, вызванные недостатками организации технической защиты информации от НСД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5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СЗИ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6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Уязвимости программно-аппаратных средств ИСПДн в результате сбоев в работе, отказов этих средств</a:t>
                      </a:r>
                    </a:p>
                  </a:txBody>
                  <a:tcPr marL="90000" marR="90000" marT="1254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Способы реализации угроз безопасности ПДн </a:t>
            </a:r>
          </a:p>
        </p:txBody>
      </p:sp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355600" y="1398588"/>
          <a:ext cx="8366125" cy="5053967"/>
        </p:xfrm>
        <a:graphic>
          <a:graphicData uri="http://schemas.openxmlformats.org/drawingml/2006/table">
            <a:tbl>
              <a:tblPr/>
              <a:tblGrid>
                <a:gridCol w="711200"/>
                <a:gridCol w="76549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Способ реализации угрозы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Использование существующих уязвимостей программно-аппаратного обеспечения (ПАО) ИСПДн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Обход СЗИ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Деструктивное воздействие на СЗИ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Вскрытие или перехват пароля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Уязвимости протоколов сетевого взаимодействия и каналов передачи данных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1.4.1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Перехват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1.4.2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Модификация передаваемых данных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1.4.3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Перегрузка ресурсов (отказ в обслуживании)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1.4.4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Внедрение вредоносных программ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1.4.5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Удаленный НСД в систему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1.4.6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Разглашение и утечка информации на незащищенные автоматизированные рабочие места (АРМ) вычислительной сети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1.5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Использование остаточной, неучтенной информации (сбор «мусора»)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1.6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Использование нетрадиционных (стеганографических) каналов передачи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Способы реализации угроз безопасности ПДн </a:t>
            </a:r>
          </a:p>
        </p:txBody>
      </p:sp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457200" y="1625600"/>
          <a:ext cx="8364538" cy="4407072"/>
        </p:xfrm>
        <a:graphic>
          <a:graphicData uri="http://schemas.openxmlformats.org/drawingml/2006/table">
            <a:tbl>
              <a:tblPr/>
              <a:tblGrid>
                <a:gridCol w="896938"/>
                <a:gridCol w="7467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Способ реализации угрозы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Внедрение (внесение) новых уязвимостей в ИСПДн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этапе проектирования и разработки ИСПДн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этапе эксплуатации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2.2.1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Использование нештатного ПАО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2.2.2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Внесение уязвимостей с использованием штатных средств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2.2.2.1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Обмен программами и данными, содержащими выполняемые модули (скрипты, макросы и т.д.)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2.2.2.2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Изменение конфигурации ПАО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2.2.2.3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Модификация ПО и данных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2.2.2.4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вредоносных программ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2.2.2.5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Публикация, разглашение защищаемых сведений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этапе сопровождения (модернизации) ИСПДн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этапе утилизации элементов автоматизированной системы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Объекты воздействия угроз безопасности ПДн </a:t>
            </a:r>
          </a:p>
        </p:txBody>
      </p:sp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388938" y="1443038"/>
          <a:ext cx="8467725" cy="5175250"/>
        </p:xfrm>
        <a:graphic>
          <a:graphicData uri="http://schemas.openxmlformats.org/drawingml/2006/table">
            <a:tbl>
              <a:tblPr/>
              <a:tblGrid>
                <a:gridCol w="985837"/>
                <a:gridCol w="7481888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Объект воздействия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Информация, обрабатываемая на АРМ (узле) вычислительной сети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Информация, хранящаяся на отчуждаемых носителях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Гибкие магнитные диски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Жесткие магнитные диски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Накопители ZIP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Накопители электронной памяти типа флэш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1.1.5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Аудио-, видеокассеты, магнитные ленты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1.1.6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Оптические компакт-диски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1.1.7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Сотовые телефоны, карманные компьютеры, цифровые фотоаппараты, mp3-проигрыватели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1.1.8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Цифровые видеокамеры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1.1.*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Другие устройства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встроенных носителях долговременного хранения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1.2.1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Жесткие магнитные диски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1.2.2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Постоянные запоминающие устройства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1.2.3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Перепрограммируемые (перезаписываемые) запоминающие устройства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76263" y="287338"/>
            <a:ext cx="8153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Arial" charset="0"/>
              </a:rPr>
              <a:t>Нормативные документы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1188" y="1701800"/>
            <a:ext cx="8305800" cy="449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>
                <a:solidFill>
                  <a:srgbClr val="000000"/>
                </a:solidFill>
                <a:latin typeface="Arial" charset="0"/>
              </a:rPr>
              <a:t>Нормативными документами Российской Федерации угрозы безопасности информации конкретизированы в:</a:t>
            </a:r>
          </a:p>
          <a:p>
            <a:pPr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ru-RU" sz="1800" b="0">
                <a:solidFill>
                  <a:srgbClr val="000000"/>
                </a:solidFill>
                <a:latin typeface="Arial" charset="0"/>
              </a:rPr>
              <a:t> ГОСТ Р 51275-2006 Защита информации. Объект информатизации. Факторы, воздействующие на информацию. Общие положения;</a:t>
            </a:r>
          </a:p>
          <a:p>
            <a:pPr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000000"/>
                </a:solidFill>
                <a:latin typeface="Arial" charset="0"/>
              </a:rPr>
              <a:t>– ГОСТ 21964-78 Внешние воздействующие факторы. Номенклатура и характеристики;</a:t>
            </a:r>
          </a:p>
          <a:p>
            <a:pPr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000000"/>
                </a:solidFill>
                <a:latin typeface="Arial" charset="0"/>
              </a:rPr>
              <a:t>– Модель угроз безопасности информации в ключевой системе информационной инфраструктуры, утверждена 18.05.2007 ФСТЭК России;</a:t>
            </a:r>
          </a:p>
          <a:p>
            <a:pPr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000000"/>
                </a:solidFill>
                <a:latin typeface="Arial" charset="0"/>
              </a:rPr>
              <a:t>– Базовая модель угроз безопасности персональных данных при их обработке в информационных системах персональных данных, утверждена 15.02.2008 ФСТЭК России.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Объекты воздействия угроз безопасности ПДн </a:t>
            </a: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/>
        </p:nvGraphicFramePr>
        <p:xfrm>
          <a:off x="366713" y="1392238"/>
          <a:ext cx="8467725" cy="5298694"/>
        </p:xfrm>
        <a:graphic>
          <a:graphicData uri="http://schemas.openxmlformats.org/drawingml/2006/table">
            <a:tbl>
              <a:tblPr/>
              <a:tblGrid>
                <a:gridCol w="985837"/>
                <a:gridCol w="7481888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Объект воздействия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средствах обработки и хранения оперативной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1.3.1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Оперативная память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1.3.2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Кэш-память, буферы ввода-вывода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1.3.3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Видео-память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1.3.4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Оперативная память подключаемых устройств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средствах (портах) ввода/вывода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Клавиатура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Манипулятор «мышь»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Сканер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Дисплей, монитор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1.4.5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Принтер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1.4.6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Плоттер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1.4.7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Приводы магнитных и оптических дисков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1.4.8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Порты ввода/вывода для подключения периферийных устройств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1.4.9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 средствах (аппаратуре) передачи данных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1.4.*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Другие устройства ввода/вывода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Объекты воздействия угроз безопасности ПДн </a:t>
            </a:r>
          </a:p>
        </p:txBody>
      </p:sp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330200" y="2443163"/>
          <a:ext cx="8467725" cy="2665011"/>
        </p:xfrm>
        <a:graphic>
          <a:graphicData uri="http://schemas.openxmlformats.org/drawingml/2006/table">
            <a:tbl>
              <a:tblPr/>
              <a:tblGrid>
                <a:gridCol w="985838"/>
                <a:gridCol w="748188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Объект воздействия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в средствах, реализующих сетевое взаимодействие, и каналах передачи данных в сети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2.1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на канальном уровне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2.2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на сетевом уровне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2.3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на транспортном уровне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2.4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на сеансовом уровне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2.5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на презентационном уровне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 2.6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на прикладном уровне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Деструктивные воздействия угроз безопасности ПДн </a:t>
            </a:r>
          </a:p>
        </p:txBody>
      </p:sp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382588" y="1317625"/>
          <a:ext cx="8432800" cy="5284852"/>
        </p:xfrm>
        <a:graphic>
          <a:graphicData uri="http://schemas.openxmlformats.org/drawingml/2006/table">
            <a:tbl>
              <a:tblPr/>
              <a:tblGrid>
                <a:gridCol w="820737"/>
                <a:gridCol w="7612063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Деструктивное воздействие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конфиденциальности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1.1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Утечка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1.2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Несанкционированное копирование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1.3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Перехват информации в каналах передачи данных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1.4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Разглашение защищаемой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1.*.1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Информация, обрабатываемая на объекте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1.*.2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Состав и конфигурация ПАО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1.*.3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Состав и конфигурации СЗИ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целостности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ПО и данные пользователя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микропрограммы, данные и драйвера устройств системы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программы, данные и драйвера устройств, обеспечивающих загрузку ОС и СЗИ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программы и данные ОС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2.5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программы и данные прикладного ПО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2.6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программы и данные специального ПО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Деструктивные воздействия угроз безопасности ПДн </a:t>
            </a:r>
          </a:p>
        </p:txBody>
      </p:sp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317500" y="1481138"/>
          <a:ext cx="8432800" cy="5178849"/>
        </p:xfrm>
        <a:graphic>
          <a:graphicData uri="http://schemas.openxmlformats.org/drawingml/2006/table">
            <a:tbl>
              <a:tblPr/>
              <a:tblGrid>
                <a:gridCol w="1182688"/>
                <a:gridCol w="725011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Деструктивное воздействие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2.7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промежуточные значения программ и данных в процессе их обработки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2.8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Внедрение вредоносной программы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2.9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Внедрение программно-аппаратной закладки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2.10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технологическую сетевую информацию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2.10.1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управления конфигурацией сетей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2.10.2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управления адресами и маршрутизацией передачи данных в сети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2.10.3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управления функциональным контролем сети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2.10.4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управления безопасностью информации в сети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2.11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Воздействие на СЗИ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доступности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3.1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функционирования и отказы средств обработки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3.2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и отказы функционирования средств ввода/вывода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3.3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и отказы функционирования средств хранения информации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3.4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и отказы функционирования аппаратуры и каналов связи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 3.5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Нарушение и отказы функционирования СЗИ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Показатели исходной защищенности</a:t>
            </a:r>
          </a:p>
        </p:txBody>
      </p:sp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255588" y="1317625"/>
          <a:ext cx="8442325" cy="5302504"/>
        </p:xfrm>
        <a:graphic>
          <a:graphicData uri="http://schemas.openxmlformats.org/drawingml/2006/table">
            <a:tbl>
              <a:tblPr/>
              <a:tblGrid>
                <a:gridCol w="384175"/>
                <a:gridCol w="6200775"/>
                <a:gridCol w="593725"/>
                <a:gridCol w="574675"/>
                <a:gridCol w="688975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территориальному размещению: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распределенная ИСПДн, которая охватывает несколько областей или государство 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городская ИСПДн, охватывающая не более одного населенного пункта 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корпоративная распределенная ИСПДн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локальная (кампусная) ИСПДн, развернутая в близко расположенных зданиях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локальная ИСПДн, развернутая в пределах одного здания.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наличию соединения с сетями общего пользования: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имеющая многоточечный выход в сеть общего пользования;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имеющая одноточечный выход в сеть общего пользования;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физически отделенная от сети общего пользования.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встроенным операциям с записями: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чтение, поиск;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запись, удаление, сортировка;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модификация, передача.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Показатели исходной защищенности</a:t>
            </a: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425450" y="1344613"/>
          <a:ext cx="8442325" cy="5258181"/>
        </p:xfrm>
        <a:graphic>
          <a:graphicData uri="http://schemas.openxmlformats.org/drawingml/2006/table">
            <a:tbl>
              <a:tblPr/>
              <a:tblGrid>
                <a:gridCol w="384175"/>
                <a:gridCol w="6200775"/>
                <a:gridCol w="593725"/>
                <a:gridCol w="574675"/>
                <a:gridCol w="688975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разграничению доступа к ПДн: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к которой имеют доступ определенные перечнем сотрудники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к которой имеют доступ все сотрудники организации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 с открытым доступом.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наличию соединений с другими базами ПДн иных ИСПДн: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интегрированная ИСПДн (организация использует несколько баз)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в которой используется одна база ПДн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уровню обобщения (обезличивания) ПДн: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в которой  данные являются обезличенными 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в которой данные обезличиваются только при передаче в другие организации и не обезличены при предоставлении пользователю в организации;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в которой  данные не являются обезличенными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объему ПДн, предоставляемых сторонним пользователям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предоставляющая всю БД с ПДн;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предоставляющая часть ПДн;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ИСПДн, не предоставляющая никакой информации.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7664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566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Исходная степень защищенности 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33375" y="1584325"/>
            <a:ext cx="8162925" cy="4751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4313" indent="-214313"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600" b="0">
                <a:solidFill>
                  <a:srgbClr val="000000"/>
                </a:solidFill>
              </a:rPr>
              <a:t>ИСПДн имеет высокий уровень исходной защищенности, если не менее 70% характеристик ИСПДн соответствуют уровню «высокий» (суммируются положительные решения по первому столбцу, соответствующему высокому уровню защищенности), а остальные – среднему уровню защищенности (положительные решения по второму столбцу).</a:t>
            </a: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600" b="0">
                <a:solidFill>
                  <a:srgbClr val="000000"/>
                </a:solidFill>
              </a:rPr>
              <a:t>ИСПДн имеет средний уровень исходной защищенности, если не выполняются условия по пункту 1) и не менее 70% характеристик ИСПДн соответствуют уровню не ниже «средний» (берется отношение суммы положительные решений по второму столбцу, соответствующему среднему уровню защищенности, к общему количеству решений), а остальные – низкому уровню защищенности.</a:t>
            </a:r>
          </a:p>
          <a:p>
            <a:pPr marL="214313" indent="-214313"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600" b="0">
                <a:solidFill>
                  <a:srgbClr val="000000"/>
                </a:solidFill>
              </a:rPr>
              <a:t>ИСПДн имеет низкую степень исходной защищенности, если не выполняются условия по пунктам 1) и 2).</a:t>
            </a:r>
          </a:p>
          <a:p>
            <a:pPr marL="214313" indent="-214313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600" b="0">
                <a:solidFill>
                  <a:srgbClr val="000000"/>
                </a:solidFill>
              </a:rPr>
              <a:t>При составлении перечня актуальных угроз безопасности ПДн каждой степени исходной защищенности ставится в соответствие числовой коэффициент Y1, а именно:</a:t>
            </a:r>
          </a:p>
          <a:p>
            <a:pPr marL="214313" indent="-214313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600" b="0">
                <a:solidFill>
                  <a:srgbClr val="000000"/>
                </a:solidFill>
              </a:rPr>
              <a:t>0 – для высокой степени исходной защищенности;</a:t>
            </a:r>
          </a:p>
          <a:p>
            <a:pPr marL="214313" indent="-214313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600" b="0">
                <a:solidFill>
                  <a:srgbClr val="000000"/>
                </a:solidFill>
              </a:rPr>
              <a:t>5 – для средней степени исходной защищенности;</a:t>
            </a:r>
          </a:p>
          <a:p>
            <a:pPr marL="214313" indent="-214313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sz="1600" b="0">
                <a:solidFill>
                  <a:srgbClr val="000000"/>
                </a:solidFill>
              </a:rPr>
              <a:t>10 – для низкой степени исходной защищенности.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Оценка вероятности угроз безопасности ПДн 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31800" y="1254125"/>
            <a:ext cx="8162925" cy="4751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809625" indent="-223838">
              <a:buClrTx/>
              <a:buFontTx/>
              <a:buNone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endParaRPr lang="ru-RU" sz="1600" b="0">
              <a:solidFill>
                <a:srgbClr val="000000"/>
              </a:solidFill>
            </a:endParaRPr>
          </a:p>
          <a:p>
            <a:pPr marL="214313" indent="371475">
              <a:buSzPct val="45000"/>
              <a:buFont typeface="Wingdings" charset="2"/>
              <a:buChar char=""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маловероятно – отсутствуют объективные предпосылки для осуществления угрозы (например, угроза хищения носителей информации лицами, не имеющими легального доступа в помещение, где последние хранятся);</a:t>
            </a:r>
          </a:p>
          <a:p>
            <a:pPr marL="214313" indent="371475">
              <a:buSzPct val="45000"/>
              <a:buFont typeface="Wingdings" charset="2"/>
              <a:buChar char=""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низкая вероятность – объективные предпосылки для реализации угрозы существуют, но принятые меры существенно затрудняют ее реализацию (например, использованы соответствующие СЗИ);</a:t>
            </a:r>
          </a:p>
          <a:p>
            <a:pPr marL="214313" indent="371475">
              <a:buSzPct val="45000"/>
              <a:buFont typeface="Wingdings" charset="2"/>
              <a:buChar char=""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средняя вероятность - объективные предпосылки для реализации угрозы существуют, но принятые меры обеспечения безопасности ПДн недостаточны;</a:t>
            </a:r>
          </a:p>
          <a:p>
            <a:pPr marL="214313" indent="371475">
              <a:buSzPct val="45000"/>
              <a:buFont typeface="Wingdings" charset="2"/>
              <a:buChar char=""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высокая вероятность - объективные предпосылки для реализации угрозы существуют, и меры по обеспечению безопасности ПДн не приняты.</a:t>
            </a:r>
          </a:p>
          <a:p>
            <a:pPr marL="809625" indent="-223838">
              <a:buClrTx/>
              <a:buFontTx/>
              <a:buNone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endParaRPr lang="ru-RU" sz="1600" b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809625" indent="-223838">
              <a:buClrTx/>
              <a:buFontTx/>
              <a:buNone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При составлении перечня актуальных угроз безопасности ПДн каждой градации вероятности возникновения угрозы ставится в соответствие числовой коэффициент  Y2 , а именно:</a:t>
            </a:r>
          </a:p>
          <a:p>
            <a:pPr marL="809625" indent="-223838">
              <a:buClrTx/>
              <a:buFontTx/>
              <a:buNone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0 – для маловероятной угрозы;</a:t>
            </a:r>
          </a:p>
          <a:p>
            <a:pPr marL="809625" indent="-223838">
              <a:buClrTx/>
              <a:buFontTx/>
              <a:buNone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2 – для низкой вероятности угрозы;</a:t>
            </a:r>
          </a:p>
          <a:p>
            <a:pPr marL="809625" indent="-223838">
              <a:buClrTx/>
              <a:buFontTx/>
              <a:buNone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5 – для средней вероятности угрозы;</a:t>
            </a:r>
          </a:p>
          <a:p>
            <a:pPr marL="809625" indent="-223838">
              <a:buClrTx/>
              <a:buFontTx/>
              <a:buNone/>
              <a:tabLst>
                <a:tab pos="809625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  <a:tab pos="9793288" algn="l"/>
              </a:tabLst>
            </a:pPr>
            <a:r>
              <a:rPr lang="ru-RU" sz="1600" b="0">
                <a:solidFill>
                  <a:srgbClr val="000000"/>
                </a:solidFill>
              </a:rPr>
              <a:t>10 – для высокой вероятности угрозы.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Реализумость угроз безопасности ПДн 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47700" y="2447925"/>
            <a:ext cx="7991475" cy="2735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Вычисление коэффициентов реализуемости выявленных угроз (Y) в соответствии с формулой:</a:t>
            </a:r>
          </a:p>
          <a:p>
            <a:pPr algn="ctr">
              <a:spcAft>
                <a:spcPts val="4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Y=(Y1+Y2)/20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 последующей вербальной интерпретацией полученных коэффициентов для всех выявленных угроз:</a:t>
            </a:r>
          </a:p>
          <a:p>
            <a:pPr marL="809625" indent="-223838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если 0&lt;Y&lt;0,3 , то возможность реализации угрозы признается низкой;</a:t>
            </a:r>
          </a:p>
          <a:p>
            <a:pPr marL="809625" indent="-223838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Если 0,3&lt;Y&lt;0,6 , то возможность реализации угрозы признается средней;</a:t>
            </a:r>
          </a:p>
          <a:p>
            <a:pPr marL="809625" indent="-223838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Если 0,6&lt;Y&lt;0,8 , то возможность реализации угрозы признается высокой;</a:t>
            </a:r>
          </a:p>
          <a:p>
            <a:pPr marL="809625" indent="-223838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если Y&gt;0,8, то возможность реализации угрозы признается очень высокой.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Оценка опасности угроз безопасности ПДн 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31800" y="1296988"/>
            <a:ext cx="7991475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4313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Оценки (исходя из Хк и Хо)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низкая опасность – если реализация угрозы может привести к незначительным негативным последствиям для субъектов ПДн;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средняя опасность – если реализация угрозы может привести к негативным последствиям для субъектов ПДн;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высокая опасность – если реализация угрозы может привести к значительным негативным последствиям для субъектов Пдн.</a:t>
            </a:r>
          </a:p>
          <a:p>
            <a:pPr marL="215900" indent="-214313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1600" b="0">
              <a:solidFill>
                <a:srgbClr val="000000"/>
              </a:solidFill>
            </a:endParaRPr>
          </a:p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Категории (Хк)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 категория 1 – ПДн, касающиеся расовой, национальной принадлежности, политических взглядов, религиозных и философских убеждений, состояния здоровья, интимной жизни;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 категория 2 – ПДн, позволяющие идентифицировать субъекта ПДн и получить о нем дополнительную информацию, за исключением ПДн, относящихся к категории 1;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 категория 3 – ПДн, позволяющие идентифицировать субъекта ПДн;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 категория 4 – обезличенные и (или) общедоступные Пдн.</a:t>
            </a:r>
          </a:p>
          <a:p>
            <a:pPr marL="215900" indent="-214313"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1600" b="0">
              <a:solidFill>
                <a:srgbClr val="000000"/>
              </a:solidFill>
            </a:endParaRPr>
          </a:p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Объемы (Хо)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 1 – ПДн более чем 100 000 субъектов ПДн;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 2 – ПДн от 1000 до 100 000 субъектов ПДн;</a:t>
            </a:r>
          </a:p>
          <a:p>
            <a:pPr marL="214313" indent="-212725"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600" b="0">
                <a:solidFill>
                  <a:srgbClr val="000000"/>
                </a:solidFill>
              </a:rPr>
              <a:t> 3 – ПДн менее чем 1000 субъектов ПДн или ПДн субъектов ПДн в пределах конкретной организации.</a:t>
            </a:r>
          </a:p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1600" b="0">
              <a:solidFill>
                <a:srgbClr val="000000"/>
              </a:solidFill>
            </a:endParaRPr>
          </a:p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1438" y="360363"/>
            <a:ext cx="8280400" cy="935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Arial" charset="0"/>
              </a:rPr>
              <a:t>Признаки классификации угроз безопасности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2105025"/>
            <a:ext cx="8091487" cy="2552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2275" y="647700"/>
            <a:ext cx="8147050" cy="64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Опасность и актуальность угроз безопасности ПДн </a:t>
            </a:r>
          </a:p>
        </p:txBody>
      </p:sp>
      <p:graphicFrame>
        <p:nvGraphicFramePr>
          <p:cNvPr id="41986" name="Group 2"/>
          <p:cNvGraphicFramePr>
            <a:graphicFrameLocks noGrp="1"/>
          </p:cNvGraphicFramePr>
          <p:nvPr/>
        </p:nvGraphicFramePr>
        <p:xfrm>
          <a:off x="596900" y="1778000"/>
          <a:ext cx="6048375" cy="1572665"/>
        </p:xfrm>
        <a:graphic>
          <a:graphicData uri="http://schemas.openxmlformats.org/drawingml/2006/table">
            <a:tbl>
              <a:tblPr/>
              <a:tblGrid>
                <a:gridCol w="1419225"/>
                <a:gridCol w="1541463"/>
                <a:gridCol w="1543050"/>
                <a:gridCol w="1544637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Хо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Хк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Категория 4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Категория 3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средняя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Категория 2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средняя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Категория 1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576263" y="1385888"/>
            <a:ext cx="2303462" cy="336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</a:rPr>
              <a:t>Уровень опасности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0">
                <a:solidFill>
                  <a:srgbClr val="000000"/>
                </a:solidFill>
              </a:rPr>
              <a:t>Актуальность угроз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0">
              <a:solidFill>
                <a:srgbClr val="000000"/>
              </a:solidFill>
            </a:endParaRPr>
          </a:p>
        </p:txBody>
      </p:sp>
      <p:graphicFrame>
        <p:nvGraphicFramePr>
          <p:cNvPr id="42057" name="Group 73"/>
          <p:cNvGraphicFramePr>
            <a:graphicFrameLocks noGrp="1"/>
          </p:cNvGraphicFramePr>
          <p:nvPr/>
        </p:nvGraphicFramePr>
        <p:xfrm>
          <a:off x="641350" y="4351338"/>
          <a:ext cx="6202363" cy="2008403"/>
        </p:xfrm>
        <a:graphic>
          <a:graphicData uri="http://schemas.openxmlformats.org/drawingml/2006/table">
            <a:tbl>
              <a:tblPr/>
              <a:tblGrid>
                <a:gridCol w="2093913"/>
                <a:gridCol w="1603375"/>
                <a:gridCol w="1336675"/>
                <a:gridCol w="116840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Возможность реализации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угрозы (Y)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Показатель опасности угрозы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2" charset="0"/>
                        <a:cs typeface="Arial" charset="0"/>
                      </a:endParaRPr>
                    </a:p>
                  </a:txBody>
                  <a:tcPr marL="90000" marR="90000" marT="61127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Средняя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Средняя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актуальная</a:t>
                      </a:r>
                    </a:p>
                  </a:txBody>
                  <a:tcPr marL="90000" marR="90000" marT="7243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-215900" y="360363"/>
            <a:ext cx="8640763" cy="936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dirty="0">
                <a:solidFill>
                  <a:srgbClr val="000000"/>
                </a:solidFill>
                <a:latin typeface="Arial" charset="0"/>
              </a:rPr>
              <a:t>Классификация угроз по направленности реализации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1938338"/>
            <a:ext cx="7954963" cy="2981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1438" y="476250"/>
            <a:ext cx="8358214" cy="676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0" dirty="0">
                <a:solidFill>
                  <a:srgbClr val="000000"/>
                </a:solidFill>
                <a:latin typeface="Arial" charset="0"/>
              </a:rPr>
              <a:t>Классификация угроз по временным характеристикам воздействия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914525"/>
            <a:ext cx="8431212" cy="2981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15900" y="287338"/>
            <a:ext cx="8153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Arial" charset="0"/>
              </a:rPr>
              <a:t>Классификация угроз по объекту воздействия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1781175"/>
            <a:ext cx="8162925" cy="3295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98438" y="287338"/>
            <a:ext cx="8153400" cy="1081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Arial" charset="0"/>
              </a:rPr>
              <a:t>Классификация угроз по используемым средствам воздействия (нападения)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1781175"/>
            <a:ext cx="8162925" cy="3295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98438" y="360363"/>
            <a:ext cx="8153400" cy="1008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0">
                <a:solidFill>
                  <a:srgbClr val="000000"/>
                </a:solidFill>
                <a:latin typeface="Arial" charset="0"/>
              </a:rPr>
              <a:t>Классификация угроз по причинам (источникам) возникновения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44688"/>
            <a:ext cx="8532813" cy="3417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WenQuanYi Zen Hei"/>
        <a:cs typeface="WenQuanYi Zen Hei"/>
      </a:majorFont>
      <a:minorFont>
        <a:latin typeface="Arial"/>
        <a:ea typeface="WenQuanYi Zen Hei"/>
        <a:cs typeface="WenQuanYi Zen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2544</Words>
  <Application>Microsoft Office PowerPoint</Application>
  <PresentationFormat>Экран (4:3)</PresentationFormat>
  <Paragraphs>601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Инцидент – сочетание угрозы и уязвимости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1:  Сетевые технологии</dc:title>
  <dc:subject/>
  <dc:creator>Пугачев</dc:creator>
  <cp:keywords/>
  <dc:description/>
  <cp:lastModifiedBy>Admin</cp:lastModifiedBy>
  <cp:revision>111</cp:revision>
  <cp:lastPrinted>1601-01-01T00:00:00Z</cp:lastPrinted>
  <dcterms:created xsi:type="dcterms:W3CDTF">2007-01-29T10:44:51Z</dcterms:created>
  <dcterms:modified xsi:type="dcterms:W3CDTF">2016-02-10T01:58:14Z</dcterms:modified>
</cp:coreProperties>
</file>